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502C84-9A4F-44BD-A63C-4DFCA68644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688BC5E-44E2-44B6-91CF-A07235218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EEE82F-041A-457B-BD5D-DA593F383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2EB2-15CD-43A4-84FA-9D20C0B8A9A8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BADCEB-53C4-41EF-AB63-20A61935D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0A4AD4-04DD-400F-8DFE-4727ADB25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24CF6-7CD7-48D4-9249-D6951D8C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85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BB3C8E-844B-45B0-AD18-64908306D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364B568-6A84-49FB-9B52-BD3DF5C69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AFD783-4A49-46CB-880B-B7EC59852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2EB2-15CD-43A4-84FA-9D20C0B8A9A8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70851B-EFDF-4077-A3D7-50AF4991D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B6B3F3-E270-4C5E-8CE3-F7FA508E5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24CF6-7CD7-48D4-9249-D6951D8C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92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5C54A8C-0505-45F7-86D1-5F2CDC55B2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54DA0DA-0E01-4A2F-868C-7C4692F6D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A377E2-513D-47C3-A79C-AB1F0BEC1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2EB2-15CD-43A4-84FA-9D20C0B8A9A8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B09AAF-33D2-45A3-B17B-41BDD2756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83C9DF-64C7-40A2-8BAF-27D45B6EB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24CF6-7CD7-48D4-9249-D6951D8C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12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351B8-1E30-41C7-A6B2-C740E7176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FD7A63-CBFF-45D8-931C-FF5015208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133E57-A769-43E6-BFA3-14B32279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2EB2-15CD-43A4-84FA-9D20C0B8A9A8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ECAE9D-6600-47EF-A0DC-0044F45F3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34D924-193A-4F21-9A92-20FDD0552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24CF6-7CD7-48D4-9249-D6951D8C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047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2D8DE2-6192-464C-ACFE-9BE7C2ABE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A8796C-6DBB-44B5-850D-6BC3674F7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02D627-3747-4ABA-9D8D-CBFB53998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2EB2-15CD-43A4-84FA-9D20C0B8A9A8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CAC913-44B3-4724-9051-45570A839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D96AD0-BB0A-4646-865A-245EFCA41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24CF6-7CD7-48D4-9249-D6951D8C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54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FE0E50-63C9-4944-A954-1A74FE62E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59C5E0-0CBA-4488-A1CA-4DF1828BBB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A5A564F-0586-45B1-AFF6-4B7CD3FBF7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A996F2-5316-4EC0-A71F-64FACA021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2EB2-15CD-43A4-84FA-9D20C0B8A9A8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C0954F-0AA6-4095-8268-A80E7D561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973B5F-1B02-42F7-BC7E-6555F37D4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24CF6-7CD7-48D4-9249-D6951D8C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4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3D8167-13AB-4775-81E3-A9203BD34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EC7B82-DF71-4736-B32C-BD7C50423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71AABD7-9214-4AFC-9FB5-A14AC8026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E01E41E-7B8A-486C-A388-55A4FD83A0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2BF2839-8699-41DC-BA96-9CF848922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23C08DC-4EA5-4F63-8F6F-E0AA54B02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2EB2-15CD-43A4-84FA-9D20C0B8A9A8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67715F8-F633-4EC2-B9CB-1F028DCC7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4FA4747-B5E6-47F5-B9EF-556E1E875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24CF6-7CD7-48D4-9249-D6951D8C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987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89EBCF-E29C-4315-AF4C-89804A6DA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01387A9-C9CC-4021-AEB3-35B21A4A1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2EB2-15CD-43A4-84FA-9D20C0B8A9A8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F654136-0ED0-4382-8F13-EFD2F04DB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F86C8F-EF60-45E8-9F04-A14D15B10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24CF6-7CD7-48D4-9249-D6951D8C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559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766CCFD-8CC1-4BCF-A293-810CE0B3B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2EB2-15CD-43A4-84FA-9D20C0B8A9A8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56DC24E-2093-44A0-811B-BC2F116C5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D7D06AE-F394-4D32-A19F-B74BBD858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24CF6-7CD7-48D4-9249-D6951D8C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415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968864-77D4-4AAB-8F8D-90423BF06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3238B4-8FDB-4A27-AA4C-FEEF61310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ED3C62-2B5F-46E1-B3BA-4BC409E8A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271942-003C-4A57-828E-8BC697AEB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2EB2-15CD-43A4-84FA-9D20C0B8A9A8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DC0A660-0176-4942-8C20-A3AC2672B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A0E6DD7-1051-495C-A890-9A96A6989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24CF6-7CD7-48D4-9249-D6951D8C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27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1760BF-0F70-44B2-8998-007E62007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D855078-A857-4983-8FCC-BF3FE1EFD5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70B6B8B-0ECE-4B29-B511-40F0A5250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E442064-90E1-459C-9F55-82B25434E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2EB2-15CD-43A4-84FA-9D20C0B8A9A8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4D3B8FF-885C-4A1F-AEAD-B2530A8E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96B8CF-539D-4333-AB7B-71D03DB2F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24CF6-7CD7-48D4-9249-D6951D8C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30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8D9F64C-480B-4301-B4EB-CAA052BAF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7B278C-1C80-450A-BEAB-F06EB67D1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1C0918-F677-4A58-BFF6-68E1C3E005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92EB2-15CD-43A4-84FA-9D20C0B8A9A8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1867A6-762C-4EFE-B802-1499E8BA0F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9F8115-CCB8-43C8-8A8C-9B55D8312C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24CF6-7CD7-48D4-9249-D6951D8C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145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C19662-6395-4811-9F45-E494F085A7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Bausteine BO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8058F6-F7EC-4F3F-BAED-A9F2E300D3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Stand Oktober 2021</a:t>
            </a:r>
          </a:p>
        </p:txBody>
      </p:sp>
    </p:spTree>
    <p:extLst>
      <p:ext uri="{BB962C8B-B14F-4D97-AF65-F5344CB8AC3E}">
        <p14:creationId xmlns:p14="http://schemas.microsoft.com/office/powerpoint/2010/main" val="1448977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3D99B9-E9A8-4245-9056-47FF43F3F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Jahrgangsstufe 7   MPS Hartenrod</a:t>
            </a: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EFA27BD3-0222-43AC-BA86-B5D2ACEFADD0}"/>
              </a:ext>
            </a:extLst>
          </p:cNvPr>
          <p:cNvCxnSpPr/>
          <p:nvPr/>
        </p:nvCxnSpPr>
        <p:spPr>
          <a:xfrm>
            <a:off x="763398" y="2407640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A2DDB5C7-8C5D-45AA-A681-4E0E34DEBA40}"/>
              </a:ext>
            </a:extLst>
          </p:cNvPr>
          <p:cNvCxnSpPr/>
          <p:nvPr/>
        </p:nvCxnSpPr>
        <p:spPr>
          <a:xfrm>
            <a:off x="1663398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F653F033-6D0D-404C-9E8C-19CDF46EEBB6}"/>
              </a:ext>
            </a:extLst>
          </p:cNvPr>
          <p:cNvCxnSpPr/>
          <p:nvPr/>
        </p:nvCxnSpPr>
        <p:spPr>
          <a:xfrm>
            <a:off x="2560535" y="2392958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49855060-C5A1-4507-BA37-631A366B5D01}"/>
              </a:ext>
            </a:extLst>
          </p:cNvPr>
          <p:cNvCxnSpPr/>
          <p:nvPr/>
        </p:nvCxnSpPr>
        <p:spPr>
          <a:xfrm>
            <a:off x="10654437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A5C3541-E6AA-4131-AD6D-F43A7C103B1D}"/>
              </a:ext>
            </a:extLst>
          </p:cNvPr>
          <p:cNvCxnSpPr/>
          <p:nvPr/>
        </p:nvCxnSpPr>
        <p:spPr>
          <a:xfrm>
            <a:off x="3460535" y="2392958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7DDBA13-FC59-479A-8296-03B210A0755C}"/>
              </a:ext>
            </a:extLst>
          </p:cNvPr>
          <p:cNvCxnSpPr/>
          <p:nvPr/>
        </p:nvCxnSpPr>
        <p:spPr>
          <a:xfrm>
            <a:off x="4359935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D6C39F9D-4064-400C-9F43-9E13BE3FC202}"/>
              </a:ext>
            </a:extLst>
          </p:cNvPr>
          <p:cNvCxnSpPr/>
          <p:nvPr/>
        </p:nvCxnSpPr>
        <p:spPr>
          <a:xfrm>
            <a:off x="5254313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62124447-BF3B-4021-B050-EFD1750C2D49}"/>
              </a:ext>
            </a:extLst>
          </p:cNvPr>
          <p:cNvCxnSpPr/>
          <p:nvPr/>
        </p:nvCxnSpPr>
        <p:spPr>
          <a:xfrm>
            <a:off x="6153241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D28B6DFC-7D7C-4F0D-AB44-FEF5BFBA3B97}"/>
              </a:ext>
            </a:extLst>
          </p:cNvPr>
          <p:cNvCxnSpPr/>
          <p:nvPr/>
        </p:nvCxnSpPr>
        <p:spPr>
          <a:xfrm>
            <a:off x="7063398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8C8D0C31-A689-4FBF-B310-D7CC556D26C5}"/>
              </a:ext>
            </a:extLst>
          </p:cNvPr>
          <p:cNvCxnSpPr/>
          <p:nvPr/>
        </p:nvCxnSpPr>
        <p:spPr>
          <a:xfrm>
            <a:off x="7961971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BFCB1A61-0822-42EF-AE23-5286FE889C98}"/>
              </a:ext>
            </a:extLst>
          </p:cNvPr>
          <p:cNvCxnSpPr/>
          <p:nvPr/>
        </p:nvCxnSpPr>
        <p:spPr>
          <a:xfrm>
            <a:off x="8861971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4AC83AD6-5D6C-4F73-A9CB-7E4E652EA463}"/>
              </a:ext>
            </a:extLst>
          </p:cNvPr>
          <p:cNvCxnSpPr/>
          <p:nvPr/>
        </p:nvCxnSpPr>
        <p:spPr>
          <a:xfrm>
            <a:off x="9761971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6AC401C3-C856-4251-BC36-7B9D5B6E966D}"/>
              </a:ext>
            </a:extLst>
          </p:cNvPr>
          <p:cNvSpPr txBox="1"/>
          <p:nvPr/>
        </p:nvSpPr>
        <p:spPr>
          <a:xfrm>
            <a:off x="623997" y="1935574"/>
            <a:ext cx="11058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August              September      Oktober           November       Dezember        Januar             Februar             März                April                  Mai                   Juni                   Juli  </a:t>
            </a:r>
            <a:r>
              <a:rPr lang="de-DE" sz="1000" dirty="0"/>
              <a:t>    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7A28F71C-4F01-4B05-9AB3-65253EA2DC14}"/>
              </a:ext>
            </a:extLst>
          </p:cNvPr>
          <p:cNvSpPr txBox="1"/>
          <p:nvPr/>
        </p:nvSpPr>
        <p:spPr>
          <a:xfrm>
            <a:off x="531845" y="5346441"/>
            <a:ext cx="50758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de-DE" sz="1000" dirty="0"/>
              <a:t>Klassenlehrer		(6) Schulsozialarbeit</a:t>
            </a:r>
          </a:p>
          <a:p>
            <a:pPr marL="228600" indent="-228600">
              <a:buAutoNum type="arabicParenBoth"/>
            </a:pPr>
            <a:r>
              <a:rPr lang="de-DE" sz="1000" dirty="0"/>
              <a:t>AL-Lehrer			(7) außerschulische Kooperationspartner</a:t>
            </a:r>
          </a:p>
          <a:p>
            <a:pPr marL="228600" indent="-228600">
              <a:buAutoNum type="arabicParenBoth"/>
            </a:pPr>
            <a:r>
              <a:rPr lang="de-DE" sz="1000" dirty="0"/>
              <a:t>Schulleitung			(8) Koordinator Girls/Boys Day</a:t>
            </a:r>
          </a:p>
          <a:p>
            <a:pPr marL="228600" indent="-228600">
              <a:buAutoNum type="arabicParenBoth"/>
            </a:pPr>
            <a:r>
              <a:rPr lang="de-DE" sz="1000" dirty="0"/>
              <a:t>Schulkoordinatoren		(9) Fachlehrer</a:t>
            </a:r>
          </a:p>
          <a:p>
            <a:pPr marL="228600" indent="-228600">
              <a:buAutoNum type="arabicParenBoth"/>
            </a:pPr>
            <a:r>
              <a:rPr lang="de-DE" sz="1000" dirty="0"/>
              <a:t>Bundesagentur für Arbeit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F813FAA-0688-412F-AC2C-78036A594E49}"/>
              </a:ext>
            </a:extLst>
          </p:cNvPr>
          <p:cNvSpPr txBox="1"/>
          <p:nvPr/>
        </p:nvSpPr>
        <p:spPr>
          <a:xfrm>
            <a:off x="6372808" y="5467739"/>
            <a:ext cx="4281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Realschule</a:t>
            </a:r>
          </a:p>
          <a:p>
            <a:r>
              <a:rPr lang="de-DE" dirty="0">
                <a:solidFill>
                  <a:schemeClr val="accent6"/>
                </a:solidFill>
              </a:rPr>
              <a:t>Hauptschule</a:t>
            </a:r>
          </a:p>
          <a:p>
            <a:r>
              <a:rPr lang="de-DE" dirty="0">
                <a:solidFill>
                  <a:srgbClr val="FF0000"/>
                </a:solidFill>
              </a:rPr>
              <a:t>Haupt- und Realschule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3A959B9-28E2-4D55-9A45-8AD4C9CE0502}"/>
              </a:ext>
            </a:extLst>
          </p:cNvPr>
          <p:cNvSpPr txBox="1"/>
          <p:nvPr/>
        </p:nvSpPr>
        <p:spPr>
          <a:xfrm>
            <a:off x="3069771" y="2487274"/>
            <a:ext cx="989043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Einführung in den BWP (2,4)</a:t>
            </a:r>
          </a:p>
          <a:p>
            <a:r>
              <a:rPr lang="de-DE" sz="800" dirty="0">
                <a:solidFill>
                  <a:schemeClr val="bg1"/>
                </a:solidFill>
              </a:rPr>
              <a:t>1 Schulstunde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0136087E-C165-4FEC-A9D5-0C349EBFFB87}"/>
              </a:ext>
            </a:extLst>
          </p:cNvPr>
          <p:cNvSpPr txBox="1"/>
          <p:nvPr/>
        </p:nvSpPr>
        <p:spPr>
          <a:xfrm>
            <a:off x="4082855" y="2487274"/>
            <a:ext cx="116023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Kompetenzfest-stellung (1,4,7)</a:t>
            </a:r>
          </a:p>
          <a:p>
            <a:r>
              <a:rPr lang="de-DE" sz="800" dirty="0">
                <a:solidFill>
                  <a:schemeClr val="bg1"/>
                </a:solidFill>
              </a:rPr>
              <a:t>1 Tag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48535AE3-B21E-4F92-9AA8-BCFC3D2865FA}"/>
              </a:ext>
            </a:extLst>
          </p:cNvPr>
          <p:cNvSpPr txBox="1"/>
          <p:nvPr/>
        </p:nvSpPr>
        <p:spPr>
          <a:xfrm>
            <a:off x="5249898" y="3010494"/>
            <a:ext cx="116023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Lernberatungs-gespräche (1)</a:t>
            </a:r>
          </a:p>
          <a:p>
            <a:r>
              <a:rPr lang="de-DE" sz="800" dirty="0">
                <a:solidFill>
                  <a:schemeClr val="bg1"/>
                </a:solidFill>
              </a:rPr>
              <a:t>Pro Schüler 30 min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EB55942-F629-4BB1-9117-0EB7E113B989}"/>
              </a:ext>
            </a:extLst>
          </p:cNvPr>
          <p:cNvSpPr txBox="1"/>
          <p:nvPr/>
        </p:nvSpPr>
        <p:spPr>
          <a:xfrm>
            <a:off x="5617028" y="3546990"/>
            <a:ext cx="1160230" cy="55399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Elternabend und Einteilung Koop.-</a:t>
            </a:r>
          </a:p>
          <a:p>
            <a:r>
              <a:rPr lang="de-DE" sz="1000" dirty="0" err="1">
                <a:solidFill>
                  <a:schemeClr val="bg1"/>
                </a:solidFill>
              </a:rPr>
              <a:t>projekt</a:t>
            </a:r>
            <a:r>
              <a:rPr lang="de-DE" sz="1000" dirty="0">
                <a:solidFill>
                  <a:schemeClr val="bg1"/>
                </a:solidFill>
              </a:rPr>
              <a:t> BSB (1,3)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FBCBE0B-B06A-4CCA-BA6C-3AE9BD9E0C25}"/>
              </a:ext>
            </a:extLst>
          </p:cNvPr>
          <p:cNvSpPr txBox="1"/>
          <p:nvPr/>
        </p:nvSpPr>
        <p:spPr>
          <a:xfrm>
            <a:off x="7375749" y="3710771"/>
            <a:ext cx="116023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Girls/Boys Day (1,8)</a:t>
            </a:r>
          </a:p>
          <a:p>
            <a:r>
              <a:rPr lang="de-DE" sz="800" dirty="0">
                <a:solidFill>
                  <a:schemeClr val="bg1"/>
                </a:solidFill>
              </a:rPr>
              <a:t>1 Tag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E9FBEAA9-7602-4CCF-BE8F-9BEA0EED001F}"/>
              </a:ext>
            </a:extLst>
          </p:cNvPr>
          <p:cNvSpPr txBox="1"/>
          <p:nvPr/>
        </p:nvSpPr>
        <p:spPr>
          <a:xfrm>
            <a:off x="6159348" y="4230365"/>
            <a:ext cx="4822779" cy="24622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Kooperationsprojekt BSB (1,3,4) außer </a:t>
            </a:r>
            <a:r>
              <a:rPr lang="de-DE" sz="1000" dirty="0" err="1">
                <a:solidFill>
                  <a:schemeClr val="bg1"/>
                </a:solidFill>
              </a:rPr>
              <a:t>Franz.schülerInnen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43DE2AA9-F557-4993-9B93-480DAAA4096A}"/>
              </a:ext>
            </a:extLst>
          </p:cNvPr>
          <p:cNvSpPr txBox="1"/>
          <p:nvPr/>
        </p:nvSpPr>
        <p:spPr>
          <a:xfrm>
            <a:off x="3460535" y="4689833"/>
            <a:ext cx="7521591" cy="24622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Arbeit mit dem BWP (1,2,9)</a:t>
            </a:r>
          </a:p>
        </p:txBody>
      </p:sp>
    </p:spTree>
    <p:extLst>
      <p:ext uri="{BB962C8B-B14F-4D97-AF65-F5344CB8AC3E}">
        <p14:creationId xmlns:p14="http://schemas.microsoft.com/office/powerpoint/2010/main" val="143665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3D99B9-E9A8-4245-9056-47FF43F3F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Jahrgangsstufe 8   MPS Hartenrod</a:t>
            </a: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EFA27BD3-0222-43AC-BA86-B5D2ACEFADD0}"/>
              </a:ext>
            </a:extLst>
          </p:cNvPr>
          <p:cNvCxnSpPr/>
          <p:nvPr/>
        </p:nvCxnSpPr>
        <p:spPr>
          <a:xfrm>
            <a:off x="763398" y="2407640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A2DDB5C7-8C5D-45AA-A681-4E0E34DEBA40}"/>
              </a:ext>
            </a:extLst>
          </p:cNvPr>
          <p:cNvCxnSpPr/>
          <p:nvPr/>
        </p:nvCxnSpPr>
        <p:spPr>
          <a:xfrm>
            <a:off x="1663398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F653F033-6D0D-404C-9E8C-19CDF46EEBB6}"/>
              </a:ext>
            </a:extLst>
          </p:cNvPr>
          <p:cNvCxnSpPr/>
          <p:nvPr/>
        </p:nvCxnSpPr>
        <p:spPr>
          <a:xfrm>
            <a:off x="2560535" y="2392958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49855060-C5A1-4507-BA37-631A366B5D01}"/>
              </a:ext>
            </a:extLst>
          </p:cNvPr>
          <p:cNvCxnSpPr/>
          <p:nvPr/>
        </p:nvCxnSpPr>
        <p:spPr>
          <a:xfrm>
            <a:off x="10654437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A5C3541-E6AA-4131-AD6D-F43A7C103B1D}"/>
              </a:ext>
            </a:extLst>
          </p:cNvPr>
          <p:cNvCxnSpPr/>
          <p:nvPr/>
        </p:nvCxnSpPr>
        <p:spPr>
          <a:xfrm>
            <a:off x="3460535" y="2392958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7DDBA13-FC59-479A-8296-03B210A0755C}"/>
              </a:ext>
            </a:extLst>
          </p:cNvPr>
          <p:cNvCxnSpPr/>
          <p:nvPr/>
        </p:nvCxnSpPr>
        <p:spPr>
          <a:xfrm>
            <a:off x="4359935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D6C39F9D-4064-400C-9F43-9E13BE3FC202}"/>
              </a:ext>
            </a:extLst>
          </p:cNvPr>
          <p:cNvCxnSpPr/>
          <p:nvPr/>
        </p:nvCxnSpPr>
        <p:spPr>
          <a:xfrm>
            <a:off x="5254313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62124447-BF3B-4021-B050-EFD1750C2D49}"/>
              </a:ext>
            </a:extLst>
          </p:cNvPr>
          <p:cNvCxnSpPr/>
          <p:nvPr/>
        </p:nvCxnSpPr>
        <p:spPr>
          <a:xfrm>
            <a:off x="6153241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D28B6DFC-7D7C-4F0D-AB44-FEF5BFBA3B97}"/>
              </a:ext>
            </a:extLst>
          </p:cNvPr>
          <p:cNvCxnSpPr>
            <a:cxnSpLocks/>
          </p:cNvCxnSpPr>
          <p:nvPr/>
        </p:nvCxnSpPr>
        <p:spPr>
          <a:xfrm>
            <a:off x="7063398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8C8D0C31-A689-4FBF-B310-D7CC556D26C5}"/>
              </a:ext>
            </a:extLst>
          </p:cNvPr>
          <p:cNvCxnSpPr/>
          <p:nvPr/>
        </p:nvCxnSpPr>
        <p:spPr>
          <a:xfrm>
            <a:off x="7961971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BFCB1A61-0822-42EF-AE23-5286FE889C98}"/>
              </a:ext>
            </a:extLst>
          </p:cNvPr>
          <p:cNvCxnSpPr/>
          <p:nvPr/>
        </p:nvCxnSpPr>
        <p:spPr>
          <a:xfrm>
            <a:off x="8861971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4AC83AD6-5D6C-4F73-A9CB-7E4E652EA463}"/>
              </a:ext>
            </a:extLst>
          </p:cNvPr>
          <p:cNvCxnSpPr/>
          <p:nvPr/>
        </p:nvCxnSpPr>
        <p:spPr>
          <a:xfrm>
            <a:off x="9761971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6AC401C3-C856-4251-BC36-7B9D5B6E966D}"/>
              </a:ext>
            </a:extLst>
          </p:cNvPr>
          <p:cNvSpPr txBox="1"/>
          <p:nvPr/>
        </p:nvSpPr>
        <p:spPr>
          <a:xfrm>
            <a:off x="623997" y="1935574"/>
            <a:ext cx="11058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August              September      Oktober           November       Dezember        Januar             Februar             März                April                  Mai                   Juni                   Juli  </a:t>
            </a:r>
            <a:r>
              <a:rPr lang="de-DE" sz="1000" dirty="0"/>
              <a:t>    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7A28F71C-4F01-4B05-9AB3-65253EA2DC14}"/>
              </a:ext>
            </a:extLst>
          </p:cNvPr>
          <p:cNvSpPr txBox="1"/>
          <p:nvPr/>
        </p:nvSpPr>
        <p:spPr>
          <a:xfrm>
            <a:off x="531845" y="5346441"/>
            <a:ext cx="50758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de-DE" sz="1000" dirty="0"/>
              <a:t>Klassenlehrer		(6) Schulsozialarbeit</a:t>
            </a:r>
          </a:p>
          <a:p>
            <a:pPr marL="228600" indent="-228600">
              <a:buAutoNum type="arabicParenBoth"/>
            </a:pPr>
            <a:r>
              <a:rPr lang="de-DE" sz="1000" dirty="0"/>
              <a:t>AL-Lehrer			(7) außerschulische Kooperationspartner</a:t>
            </a:r>
          </a:p>
          <a:p>
            <a:pPr marL="228600" indent="-228600">
              <a:buAutoNum type="arabicParenBoth"/>
            </a:pPr>
            <a:r>
              <a:rPr lang="de-DE" sz="1000" dirty="0"/>
              <a:t>Schulleitung			(8) Koordinator Girls/Boys Day</a:t>
            </a:r>
          </a:p>
          <a:p>
            <a:pPr marL="228600" indent="-228600">
              <a:buAutoNum type="arabicParenBoth"/>
            </a:pPr>
            <a:r>
              <a:rPr lang="de-DE" sz="1000" dirty="0"/>
              <a:t>Schulkoordinatoren		(9) Fachlehrer</a:t>
            </a:r>
          </a:p>
          <a:p>
            <a:pPr marL="228600" indent="-228600">
              <a:buAutoNum type="arabicParenBoth"/>
            </a:pPr>
            <a:r>
              <a:rPr lang="de-DE" sz="1000" dirty="0"/>
              <a:t>Bundesagentur für Arbeit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F813FAA-0688-412F-AC2C-78036A594E49}"/>
              </a:ext>
            </a:extLst>
          </p:cNvPr>
          <p:cNvSpPr txBox="1"/>
          <p:nvPr/>
        </p:nvSpPr>
        <p:spPr>
          <a:xfrm>
            <a:off x="6372808" y="5467739"/>
            <a:ext cx="4281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Realschule</a:t>
            </a:r>
          </a:p>
          <a:p>
            <a:r>
              <a:rPr lang="de-DE" dirty="0">
                <a:solidFill>
                  <a:schemeClr val="accent6"/>
                </a:solidFill>
              </a:rPr>
              <a:t>Hauptschule</a:t>
            </a:r>
          </a:p>
          <a:p>
            <a:r>
              <a:rPr lang="de-DE" dirty="0">
                <a:solidFill>
                  <a:srgbClr val="FF0000"/>
                </a:solidFill>
              </a:rPr>
              <a:t>Haupt- und Realschule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B6EB6E2-4883-441E-A9CC-3465CBDD820C}"/>
              </a:ext>
            </a:extLst>
          </p:cNvPr>
          <p:cNvSpPr txBox="1"/>
          <p:nvPr/>
        </p:nvSpPr>
        <p:spPr>
          <a:xfrm>
            <a:off x="1664830" y="3344572"/>
            <a:ext cx="899999" cy="55399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de-DE" sz="1000" dirty="0" err="1"/>
              <a:t>Berufsbil-dungsmesse</a:t>
            </a:r>
            <a:r>
              <a:rPr lang="de-DE" sz="1000" dirty="0"/>
              <a:t> (1,2,4)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CEB3DBB-B660-43CB-BB5D-433889EAC0DC}"/>
              </a:ext>
            </a:extLst>
          </p:cNvPr>
          <p:cNvSpPr txBox="1"/>
          <p:nvPr/>
        </p:nvSpPr>
        <p:spPr>
          <a:xfrm>
            <a:off x="7199304" y="3116811"/>
            <a:ext cx="808445" cy="67710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Betriebs-</a:t>
            </a:r>
          </a:p>
          <a:p>
            <a:r>
              <a:rPr lang="de-DE" sz="1000" dirty="0" err="1">
                <a:solidFill>
                  <a:schemeClr val="bg1"/>
                </a:solidFill>
              </a:rPr>
              <a:t>praktikum</a:t>
            </a:r>
            <a:r>
              <a:rPr lang="de-DE" sz="1000" dirty="0">
                <a:solidFill>
                  <a:schemeClr val="bg1"/>
                </a:solidFill>
              </a:rPr>
              <a:t> (1,2,4)</a:t>
            </a:r>
          </a:p>
          <a:p>
            <a:r>
              <a:rPr lang="de-DE" sz="800" dirty="0">
                <a:solidFill>
                  <a:schemeClr val="bg1"/>
                </a:solidFill>
              </a:rPr>
              <a:t>2 Wochen</a:t>
            </a:r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5F0EA0F2-C116-4BE5-8C17-D64CF5E387F4}"/>
              </a:ext>
            </a:extLst>
          </p:cNvPr>
          <p:cNvCxnSpPr/>
          <p:nvPr/>
        </p:nvCxnSpPr>
        <p:spPr>
          <a:xfrm>
            <a:off x="771088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5B9357CF-3DC2-487D-8DE6-D15DAF3A9A85}"/>
              </a:ext>
            </a:extLst>
          </p:cNvPr>
          <p:cNvSpPr txBox="1"/>
          <p:nvPr/>
        </p:nvSpPr>
        <p:spPr>
          <a:xfrm>
            <a:off x="751810" y="2403082"/>
            <a:ext cx="993097" cy="55399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Elternabend </a:t>
            </a:r>
          </a:p>
          <a:p>
            <a:r>
              <a:rPr lang="de-DE" sz="1000" dirty="0" err="1">
                <a:solidFill>
                  <a:schemeClr val="bg1"/>
                </a:solidFill>
              </a:rPr>
              <a:t>Betriebsprak-tikum</a:t>
            </a:r>
            <a:r>
              <a:rPr lang="de-DE" sz="1000" dirty="0">
                <a:solidFill>
                  <a:schemeClr val="bg1"/>
                </a:solidFill>
              </a:rPr>
              <a:t> (1,3,4)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05930AF-029C-491B-B203-7FE16231B6E6}"/>
              </a:ext>
            </a:extLst>
          </p:cNvPr>
          <p:cNvSpPr txBox="1"/>
          <p:nvPr/>
        </p:nvSpPr>
        <p:spPr>
          <a:xfrm>
            <a:off x="776101" y="2957080"/>
            <a:ext cx="1797137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Suche nach einem Praktikumsplatz (1,2,4)</a:t>
            </a:r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5964B0DA-11A4-402F-BC47-8DCC4C730B6D}"/>
              </a:ext>
            </a:extLst>
          </p:cNvPr>
          <p:cNvCxnSpPr/>
          <p:nvPr/>
        </p:nvCxnSpPr>
        <p:spPr>
          <a:xfrm>
            <a:off x="1658356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7D55CC97-B002-4DBC-A6B0-2F59E221B1FD}"/>
              </a:ext>
            </a:extLst>
          </p:cNvPr>
          <p:cNvSpPr txBox="1"/>
          <p:nvPr/>
        </p:nvSpPr>
        <p:spPr>
          <a:xfrm>
            <a:off x="1657776" y="3887844"/>
            <a:ext cx="1792000" cy="101566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de-DE" sz="1000" dirty="0"/>
              <a:t>Studientage Lebensplanung u.</a:t>
            </a:r>
          </a:p>
          <a:p>
            <a:r>
              <a:rPr lang="de-DE" sz="1000" dirty="0"/>
              <a:t>Schlüsselqualifikation (1,6)</a:t>
            </a:r>
          </a:p>
          <a:p>
            <a:r>
              <a:rPr lang="de-DE" sz="800" dirty="0">
                <a:solidFill>
                  <a:schemeClr val="bg1"/>
                </a:solidFill>
              </a:rPr>
              <a:t>2 Tage ohne Übernachtung. Bei Übereinstimmung in der Jahrgangsstufe ist eine Übernachtung möglich. Verbindliche Erstellung von Lebenslauf und Bewerbung.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A07C9DB4-4CE8-4029-A82A-A53AF835DD70}"/>
              </a:ext>
            </a:extLst>
          </p:cNvPr>
          <p:cNvSpPr txBox="1"/>
          <p:nvPr/>
        </p:nvSpPr>
        <p:spPr>
          <a:xfrm>
            <a:off x="4344157" y="2441037"/>
            <a:ext cx="899999" cy="61555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de-DE" sz="1000" dirty="0"/>
              <a:t>BIZ (1,4,5)</a:t>
            </a:r>
          </a:p>
          <a:p>
            <a:r>
              <a:rPr lang="de-DE" sz="800" dirty="0">
                <a:solidFill>
                  <a:schemeClr val="bg1"/>
                </a:solidFill>
              </a:rPr>
              <a:t>1 Vormittag in Marburg oder in der Schule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17A8F209-BC4F-400E-8804-FAE352F33953}"/>
              </a:ext>
            </a:extLst>
          </p:cNvPr>
          <p:cNvSpPr txBox="1"/>
          <p:nvPr/>
        </p:nvSpPr>
        <p:spPr>
          <a:xfrm>
            <a:off x="8863402" y="2445517"/>
            <a:ext cx="1797137" cy="43088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DE" sz="1100" dirty="0">
                <a:solidFill>
                  <a:schemeClr val="bg1"/>
                </a:solidFill>
              </a:rPr>
              <a:t>Suche nach einem Praktikumsplatz (1,2)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549461CC-341C-4811-971A-73520B9392B3}"/>
              </a:ext>
            </a:extLst>
          </p:cNvPr>
          <p:cNvSpPr txBox="1"/>
          <p:nvPr/>
        </p:nvSpPr>
        <p:spPr>
          <a:xfrm>
            <a:off x="9761970" y="3277199"/>
            <a:ext cx="1345051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de-DE" sz="1000" dirty="0" err="1"/>
              <a:t>Cafe</a:t>
            </a:r>
            <a:r>
              <a:rPr lang="de-DE" sz="1000" dirty="0"/>
              <a:t> Beruf (1,3,4,7)</a:t>
            </a:r>
          </a:p>
          <a:p>
            <a:r>
              <a:rPr lang="de-DE" sz="800" dirty="0">
                <a:solidFill>
                  <a:schemeClr val="bg1"/>
                </a:solidFill>
              </a:rPr>
              <a:t>1 Nachmittag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9E0AEE5E-2E45-48B4-9177-6B57C9411FF4}"/>
              </a:ext>
            </a:extLst>
          </p:cNvPr>
          <p:cNvSpPr txBox="1"/>
          <p:nvPr/>
        </p:nvSpPr>
        <p:spPr>
          <a:xfrm>
            <a:off x="9761972" y="3738207"/>
            <a:ext cx="1345048" cy="89255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de-DE" sz="1000" dirty="0"/>
              <a:t>Projekttage Übergang Schule/Beruf (1,6,9)</a:t>
            </a:r>
          </a:p>
          <a:p>
            <a:r>
              <a:rPr lang="de-DE" sz="800" dirty="0">
                <a:solidFill>
                  <a:schemeClr val="bg1"/>
                </a:solidFill>
              </a:rPr>
              <a:t>Vorstellungs-</a:t>
            </a:r>
          </a:p>
          <a:p>
            <a:r>
              <a:rPr lang="de-DE" sz="800" dirty="0" err="1">
                <a:solidFill>
                  <a:schemeClr val="bg1"/>
                </a:solidFill>
              </a:rPr>
              <a:t>gespräche</a:t>
            </a:r>
            <a:r>
              <a:rPr lang="de-DE" sz="800" dirty="0">
                <a:solidFill>
                  <a:schemeClr val="bg1"/>
                </a:solidFill>
              </a:rPr>
              <a:t>, Ein-</a:t>
            </a:r>
          </a:p>
          <a:p>
            <a:r>
              <a:rPr lang="de-DE" sz="800" dirty="0" err="1">
                <a:solidFill>
                  <a:schemeClr val="bg1"/>
                </a:solidFill>
              </a:rPr>
              <a:t>stellungstest</a:t>
            </a:r>
            <a:r>
              <a:rPr lang="de-DE" sz="800" dirty="0">
                <a:solidFill>
                  <a:schemeClr val="bg1"/>
                </a:solidFill>
              </a:rPr>
              <a:t>, Spiel das Leben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BB19C5FA-F21B-4609-A8BF-342E16827D84}"/>
              </a:ext>
            </a:extLst>
          </p:cNvPr>
          <p:cNvSpPr txBox="1"/>
          <p:nvPr/>
        </p:nvSpPr>
        <p:spPr>
          <a:xfrm>
            <a:off x="747620" y="4856480"/>
            <a:ext cx="9912919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                                                                           Berufsberatung durch die BfA in der Klasse und in Einzelberatungen im BO-Raum (1,5)</a:t>
            </a:r>
          </a:p>
          <a:p>
            <a:r>
              <a:rPr lang="de-DE" sz="1000" dirty="0">
                <a:solidFill>
                  <a:schemeClr val="bg1"/>
                </a:solidFill>
              </a:rPr>
              <a:t>                                                                                                                           Arbeit mit dem BWP (1,9)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AB2B41E-B6C4-4805-A794-1E15BC2545F0}"/>
              </a:ext>
            </a:extLst>
          </p:cNvPr>
          <p:cNvSpPr txBox="1"/>
          <p:nvPr/>
        </p:nvSpPr>
        <p:spPr>
          <a:xfrm>
            <a:off x="5270092" y="3489820"/>
            <a:ext cx="876219" cy="55399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de-DE" sz="1000" dirty="0" err="1"/>
              <a:t>Betriebsbe</a:t>
            </a:r>
            <a:r>
              <a:rPr lang="de-DE" sz="1000" dirty="0"/>
              <a:t>-</a:t>
            </a:r>
          </a:p>
          <a:p>
            <a:r>
              <a:rPr lang="de-DE" sz="1000" dirty="0" err="1"/>
              <a:t>sichtigung</a:t>
            </a:r>
            <a:r>
              <a:rPr lang="de-DE" sz="1000" dirty="0"/>
              <a:t> (1,2,4)</a:t>
            </a:r>
          </a:p>
        </p:txBody>
      </p:sp>
    </p:spTree>
    <p:extLst>
      <p:ext uri="{BB962C8B-B14F-4D97-AF65-F5344CB8AC3E}">
        <p14:creationId xmlns:p14="http://schemas.microsoft.com/office/powerpoint/2010/main" val="246993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3D99B9-E9A8-4245-9056-47FF43F3F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Jahrgangsstufe 9  MPS Hartenrod</a:t>
            </a: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EFA27BD3-0222-43AC-BA86-B5D2ACEFADD0}"/>
              </a:ext>
            </a:extLst>
          </p:cNvPr>
          <p:cNvCxnSpPr/>
          <p:nvPr/>
        </p:nvCxnSpPr>
        <p:spPr>
          <a:xfrm>
            <a:off x="763398" y="2407640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A2DDB5C7-8C5D-45AA-A681-4E0E34DEBA40}"/>
              </a:ext>
            </a:extLst>
          </p:cNvPr>
          <p:cNvCxnSpPr/>
          <p:nvPr/>
        </p:nvCxnSpPr>
        <p:spPr>
          <a:xfrm>
            <a:off x="1663398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F653F033-6D0D-404C-9E8C-19CDF46EEBB6}"/>
              </a:ext>
            </a:extLst>
          </p:cNvPr>
          <p:cNvCxnSpPr/>
          <p:nvPr/>
        </p:nvCxnSpPr>
        <p:spPr>
          <a:xfrm>
            <a:off x="2560535" y="2392958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49855060-C5A1-4507-BA37-631A366B5D01}"/>
              </a:ext>
            </a:extLst>
          </p:cNvPr>
          <p:cNvCxnSpPr/>
          <p:nvPr/>
        </p:nvCxnSpPr>
        <p:spPr>
          <a:xfrm>
            <a:off x="10654437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A5C3541-E6AA-4131-AD6D-F43A7C103B1D}"/>
              </a:ext>
            </a:extLst>
          </p:cNvPr>
          <p:cNvCxnSpPr/>
          <p:nvPr/>
        </p:nvCxnSpPr>
        <p:spPr>
          <a:xfrm>
            <a:off x="3460535" y="2392958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7DDBA13-FC59-479A-8296-03B210A0755C}"/>
              </a:ext>
            </a:extLst>
          </p:cNvPr>
          <p:cNvCxnSpPr/>
          <p:nvPr/>
        </p:nvCxnSpPr>
        <p:spPr>
          <a:xfrm>
            <a:off x="4359935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D6C39F9D-4064-400C-9F43-9E13BE3FC202}"/>
              </a:ext>
            </a:extLst>
          </p:cNvPr>
          <p:cNvCxnSpPr/>
          <p:nvPr/>
        </p:nvCxnSpPr>
        <p:spPr>
          <a:xfrm>
            <a:off x="5254313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62124447-BF3B-4021-B050-EFD1750C2D49}"/>
              </a:ext>
            </a:extLst>
          </p:cNvPr>
          <p:cNvCxnSpPr/>
          <p:nvPr/>
        </p:nvCxnSpPr>
        <p:spPr>
          <a:xfrm>
            <a:off x="6167223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D28B6DFC-7D7C-4F0D-AB44-FEF5BFBA3B97}"/>
              </a:ext>
            </a:extLst>
          </p:cNvPr>
          <p:cNvCxnSpPr/>
          <p:nvPr/>
        </p:nvCxnSpPr>
        <p:spPr>
          <a:xfrm>
            <a:off x="7063398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8C8D0C31-A689-4FBF-B310-D7CC556D26C5}"/>
              </a:ext>
            </a:extLst>
          </p:cNvPr>
          <p:cNvCxnSpPr/>
          <p:nvPr/>
        </p:nvCxnSpPr>
        <p:spPr>
          <a:xfrm>
            <a:off x="7961971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BFCB1A61-0822-42EF-AE23-5286FE889C98}"/>
              </a:ext>
            </a:extLst>
          </p:cNvPr>
          <p:cNvCxnSpPr/>
          <p:nvPr/>
        </p:nvCxnSpPr>
        <p:spPr>
          <a:xfrm>
            <a:off x="8861971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4AC83AD6-5D6C-4F73-A9CB-7E4E652EA463}"/>
              </a:ext>
            </a:extLst>
          </p:cNvPr>
          <p:cNvCxnSpPr/>
          <p:nvPr/>
        </p:nvCxnSpPr>
        <p:spPr>
          <a:xfrm>
            <a:off x="9761971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6AC401C3-C856-4251-BC36-7B9D5B6E966D}"/>
              </a:ext>
            </a:extLst>
          </p:cNvPr>
          <p:cNvSpPr txBox="1"/>
          <p:nvPr/>
        </p:nvSpPr>
        <p:spPr>
          <a:xfrm>
            <a:off x="623997" y="1935574"/>
            <a:ext cx="11058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August              September      Oktober           November       Dezember        Januar             Februar             März                April                  Mai                   Juni                   Juli  </a:t>
            </a:r>
            <a:r>
              <a:rPr lang="de-DE" sz="1000" dirty="0"/>
              <a:t>    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7A28F71C-4F01-4B05-9AB3-65253EA2DC14}"/>
              </a:ext>
            </a:extLst>
          </p:cNvPr>
          <p:cNvSpPr txBox="1"/>
          <p:nvPr/>
        </p:nvSpPr>
        <p:spPr>
          <a:xfrm>
            <a:off x="531845" y="5346441"/>
            <a:ext cx="50758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de-DE" sz="1000" dirty="0"/>
              <a:t>Klassenlehrer		(6) Schulsozialarbeit</a:t>
            </a:r>
          </a:p>
          <a:p>
            <a:pPr marL="228600" indent="-228600">
              <a:buAutoNum type="arabicParenBoth"/>
            </a:pPr>
            <a:r>
              <a:rPr lang="de-DE" sz="1000" dirty="0"/>
              <a:t>AL-Lehrer			(7) außerschulische Kooperationspartner</a:t>
            </a:r>
          </a:p>
          <a:p>
            <a:pPr marL="228600" indent="-228600">
              <a:buAutoNum type="arabicParenBoth"/>
            </a:pPr>
            <a:r>
              <a:rPr lang="de-DE" sz="1000" dirty="0"/>
              <a:t>Schulleitung			(8) Koordinator Girls/Boys Day</a:t>
            </a:r>
          </a:p>
          <a:p>
            <a:pPr marL="228600" indent="-228600">
              <a:buAutoNum type="arabicParenBoth"/>
            </a:pPr>
            <a:r>
              <a:rPr lang="de-DE" sz="1000" dirty="0"/>
              <a:t>Schulkoordinatoren		(9) Fachlehrer</a:t>
            </a:r>
          </a:p>
          <a:p>
            <a:pPr marL="228600" indent="-228600">
              <a:buAutoNum type="arabicParenBoth"/>
            </a:pPr>
            <a:r>
              <a:rPr lang="de-DE" sz="1000" dirty="0"/>
              <a:t>Bundesagentur für Arbeit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F813FAA-0688-412F-AC2C-78036A594E49}"/>
              </a:ext>
            </a:extLst>
          </p:cNvPr>
          <p:cNvSpPr txBox="1"/>
          <p:nvPr/>
        </p:nvSpPr>
        <p:spPr>
          <a:xfrm>
            <a:off x="6372808" y="5467739"/>
            <a:ext cx="4281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Realschule</a:t>
            </a:r>
          </a:p>
          <a:p>
            <a:r>
              <a:rPr lang="de-DE" dirty="0">
                <a:solidFill>
                  <a:schemeClr val="accent6"/>
                </a:solidFill>
              </a:rPr>
              <a:t>Hauptschule</a:t>
            </a:r>
          </a:p>
          <a:p>
            <a:r>
              <a:rPr lang="de-DE" dirty="0">
                <a:solidFill>
                  <a:srgbClr val="FF0000"/>
                </a:solidFill>
              </a:rPr>
              <a:t>Haupt- und Realschule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1BC1A39-78D0-4A29-8EFF-BB1E1BFCFE78}"/>
              </a:ext>
            </a:extLst>
          </p:cNvPr>
          <p:cNvSpPr txBox="1"/>
          <p:nvPr/>
        </p:nvSpPr>
        <p:spPr>
          <a:xfrm>
            <a:off x="3184055" y="2457459"/>
            <a:ext cx="1270497" cy="53860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Betriebspraktikum (1,2,4</a:t>
            </a:r>
            <a:r>
              <a:rPr lang="de-DE" sz="1100" dirty="0">
                <a:solidFill>
                  <a:schemeClr val="bg1"/>
                </a:solidFill>
              </a:rPr>
              <a:t>)</a:t>
            </a:r>
          </a:p>
          <a:p>
            <a:r>
              <a:rPr lang="de-DE" sz="800" dirty="0">
                <a:solidFill>
                  <a:schemeClr val="bg1"/>
                </a:solidFill>
              </a:rPr>
              <a:t>2 Wochen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A499D0A-BF58-44A9-BF3D-22B78AC75E5E}"/>
              </a:ext>
            </a:extLst>
          </p:cNvPr>
          <p:cNvSpPr txBox="1"/>
          <p:nvPr/>
        </p:nvSpPr>
        <p:spPr>
          <a:xfrm>
            <a:off x="774986" y="2390366"/>
            <a:ext cx="1797137" cy="40011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de-DE" sz="1000" dirty="0"/>
              <a:t>Suche nach einem Praktikumsplatz (1,2,4)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898E55B3-73AA-42E7-893A-6F26E4C3D90D}"/>
              </a:ext>
            </a:extLst>
          </p:cNvPr>
          <p:cNvSpPr txBox="1"/>
          <p:nvPr/>
        </p:nvSpPr>
        <p:spPr>
          <a:xfrm>
            <a:off x="5259335" y="2449708"/>
            <a:ext cx="1183409" cy="53860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de-DE" sz="1000" dirty="0"/>
              <a:t>Betriebspraktikum (1,2,4</a:t>
            </a:r>
            <a:r>
              <a:rPr lang="de-DE" sz="1100" dirty="0"/>
              <a:t>)</a:t>
            </a:r>
          </a:p>
          <a:p>
            <a:r>
              <a:rPr lang="de-DE" sz="800" dirty="0">
                <a:solidFill>
                  <a:schemeClr val="bg1"/>
                </a:solidFill>
              </a:rPr>
              <a:t>2 Wochen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D95BD14-F1D2-4B72-899E-C97FEB4BEC32}"/>
              </a:ext>
            </a:extLst>
          </p:cNvPr>
          <p:cNvSpPr txBox="1"/>
          <p:nvPr/>
        </p:nvSpPr>
        <p:spPr>
          <a:xfrm>
            <a:off x="1651811" y="3345442"/>
            <a:ext cx="1422896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Studientage Lebensplanung u.</a:t>
            </a:r>
          </a:p>
          <a:p>
            <a:r>
              <a:rPr lang="de-DE" sz="1000" dirty="0">
                <a:solidFill>
                  <a:schemeClr val="bg1"/>
                </a:solidFill>
              </a:rPr>
              <a:t>Schlüsselqualifikation (1,6)</a:t>
            </a:r>
          </a:p>
          <a:p>
            <a:r>
              <a:rPr lang="de-DE" sz="800" dirty="0">
                <a:solidFill>
                  <a:schemeClr val="bg1"/>
                </a:solidFill>
              </a:rPr>
              <a:t>2 Tage ohne Übernachtung. Bei Übereinstimmung in der Jahrgangsstufe ist eine Übernachtung möglich. Verbindliche Erstellung von Lebenslauf und Bewerbung.</a:t>
            </a:r>
          </a:p>
          <a:p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7319C0B9-032E-4A0F-83EE-11A94117AC3C}"/>
              </a:ext>
            </a:extLst>
          </p:cNvPr>
          <p:cNvSpPr txBox="1"/>
          <p:nvPr/>
        </p:nvSpPr>
        <p:spPr>
          <a:xfrm>
            <a:off x="3360297" y="3001890"/>
            <a:ext cx="1797137" cy="24622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de-DE" sz="1000" dirty="0"/>
              <a:t>Studientage MOBIFLEX (1,6)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FD6D6DED-0FE3-47F1-B585-81C8D74737E3}"/>
              </a:ext>
            </a:extLst>
          </p:cNvPr>
          <p:cNvSpPr txBox="1"/>
          <p:nvPr/>
        </p:nvSpPr>
        <p:spPr>
          <a:xfrm>
            <a:off x="1640717" y="2806833"/>
            <a:ext cx="1033909" cy="53860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Berufsbildungs-</a:t>
            </a:r>
          </a:p>
          <a:p>
            <a:r>
              <a:rPr lang="de-DE" sz="1000" dirty="0">
                <a:solidFill>
                  <a:schemeClr val="bg1"/>
                </a:solidFill>
              </a:rPr>
              <a:t>Messe (1,2,4)</a:t>
            </a:r>
            <a:endParaRPr lang="de-DE" sz="1100" dirty="0">
              <a:solidFill>
                <a:schemeClr val="bg1"/>
              </a:solidFill>
            </a:endParaRPr>
          </a:p>
          <a:p>
            <a:r>
              <a:rPr lang="de-DE" sz="800" dirty="0">
                <a:solidFill>
                  <a:schemeClr val="bg1"/>
                </a:solidFill>
              </a:rPr>
              <a:t>1 Tag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FA82ADA5-959F-46A3-B121-41ED0F1D0598}"/>
              </a:ext>
            </a:extLst>
          </p:cNvPr>
          <p:cNvSpPr txBox="1"/>
          <p:nvPr/>
        </p:nvSpPr>
        <p:spPr>
          <a:xfrm>
            <a:off x="4340938" y="3243554"/>
            <a:ext cx="805480" cy="73866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BIZ (1,4,5)</a:t>
            </a:r>
          </a:p>
          <a:p>
            <a:r>
              <a:rPr lang="de-DE" sz="800" dirty="0">
                <a:solidFill>
                  <a:schemeClr val="bg1"/>
                </a:solidFill>
              </a:rPr>
              <a:t>1 Vormittag in Marburg oder in der Schule</a:t>
            </a:r>
          </a:p>
          <a:p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51406F26-2996-4794-826C-27368D8F49B5}"/>
              </a:ext>
            </a:extLst>
          </p:cNvPr>
          <p:cNvSpPr txBox="1"/>
          <p:nvPr/>
        </p:nvSpPr>
        <p:spPr>
          <a:xfrm>
            <a:off x="9787556" y="2843304"/>
            <a:ext cx="126673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/>
                </a:solidFill>
              </a:rPr>
              <a:t>Cafe</a:t>
            </a:r>
            <a:r>
              <a:rPr lang="de-DE" sz="1000" dirty="0">
                <a:solidFill>
                  <a:schemeClr val="bg1"/>
                </a:solidFill>
              </a:rPr>
              <a:t> Beruf (1,3,4,7)</a:t>
            </a:r>
          </a:p>
          <a:p>
            <a:r>
              <a:rPr lang="de-DE" sz="800" dirty="0">
                <a:solidFill>
                  <a:schemeClr val="bg1"/>
                </a:solidFill>
              </a:rPr>
              <a:t>1 Nachmittag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865E9724-BDDE-4687-A0CC-B9CDC3C73ABA}"/>
              </a:ext>
            </a:extLst>
          </p:cNvPr>
          <p:cNvSpPr txBox="1"/>
          <p:nvPr/>
        </p:nvSpPr>
        <p:spPr>
          <a:xfrm>
            <a:off x="9787556" y="3291422"/>
            <a:ext cx="1266738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Projekttage Übergang Schule/Beruf (1,6,9)</a:t>
            </a:r>
          </a:p>
          <a:p>
            <a:r>
              <a:rPr lang="de-DE" sz="800" dirty="0">
                <a:solidFill>
                  <a:schemeClr val="bg1"/>
                </a:solidFill>
              </a:rPr>
              <a:t>Vorstellungsgespräche, </a:t>
            </a:r>
          </a:p>
          <a:p>
            <a:r>
              <a:rPr lang="de-DE" sz="800" dirty="0">
                <a:solidFill>
                  <a:schemeClr val="bg1"/>
                </a:solidFill>
              </a:rPr>
              <a:t>Einstellungstest, Spiel das Leben</a:t>
            </a:r>
          </a:p>
          <a:p>
            <a:r>
              <a:rPr lang="de-DE" sz="1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F086E317-7839-448B-9054-9D5ACFC6A9C2}"/>
              </a:ext>
            </a:extLst>
          </p:cNvPr>
          <p:cNvSpPr txBox="1"/>
          <p:nvPr/>
        </p:nvSpPr>
        <p:spPr>
          <a:xfrm>
            <a:off x="763398" y="4919016"/>
            <a:ext cx="9950038" cy="24622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                                                 Berufsberatung durch die BfA – Einzelberatung im Berufsorientierungsraum (1,5) / Arbeit mit dem BWP (1,9)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7A2F43C8-F0C2-4F27-A66E-CEA10E5F096E}"/>
              </a:ext>
            </a:extLst>
          </p:cNvPr>
          <p:cNvSpPr txBox="1"/>
          <p:nvPr/>
        </p:nvSpPr>
        <p:spPr>
          <a:xfrm>
            <a:off x="766759" y="2939258"/>
            <a:ext cx="868938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de-DE" sz="1000" dirty="0"/>
              <a:t>Elternabend</a:t>
            </a:r>
          </a:p>
          <a:p>
            <a:r>
              <a:rPr lang="de-DE" sz="1000" dirty="0"/>
              <a:t>mit weiter-</a:t>
            </a:r>
          </a:p>
          <a:p>
            <a:r>
              <a:rPr lang="de-DE" sz="1000" dirty="0"/>
              <a:t>führenden</a:t>
            </a:r>
          </a:p>
          <a:p>
            <a:r>
              <a:rPr lang="de-DE" sz="1000" dirty="0"/>
              <a:t>Schulen (1,3)</a:t>
            </a:r>
            <a:endParaRPr lang="de-DE" sz="1100" dirty="0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6D5CDC9D-00CD-4643-BA8C-09799446BACD}"/>
              </a:ext>
            </a:extLst>
          </p:cNvPr>
          <p:cNvSpPr txBox="1"/>
          <p:nvPr/>
        </p:nvSpPr>
        <p:spPr>
          <a:xfrm>
            <a:off x="5243297" y="3978596"/>
            <a:ext cx="920101" cy="55399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Betriebs-</a:t>
            </a:r>
          </a:p>
          <a:p>
            <a:r>
              <a:rPr lang="de-DE" sz="1000" dirty="0" err="1">
                <a:solidFill>
                  <a:schemeClr val="bg1"/>
                </a:solidFill>
              </a:rPr>
              <a:t>besichtigung</a:t>
            </a:r>
            <a:endParaRPr lang="de-DE" sz="1000" dirty="0">
              <a:solidFill>
                <a:schemeClr val="bg1"/>
              </a:solidFill>
            </a:endParaRPr>
          </a:p>
          <a:p>
            <a:r>
              <a:rPr lang="de-DE" sz="1000" dirty="0">
                <a:solidFill>
                  <a:schemeClr val="bg1"/>
                </a:solidFill>
              </a:rPr>
              <a:t>(1,2,4)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49F5E19-7F0E-48CA-94D1-26DD22065222}"/>
              </a:ext>
            </a:extLst>
          </p:cNvPr>
          <p:cNvSpPr txBox="1"/>
          <p:nvPr/>
        </p:nvSpPr>
        <p:spPr>
          <a:xfrm>
            <a:off x="3078139" y="4668881"/>
            <a:ext cx="7970517" cy="24622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de-DE" sz="1000" dirty="0"/>
              <a:t>                                              Übergangsgespräche – Übergangsplanung (1)</a:t>
            </a:r>
          </a:p>
        </p:txBody>
      </p:sp>
    </p:spTree>
    <p:extLst>
      <p:ext uri="{BB962C8B-B14F-4D97-AF65-F5344CB8AC3E}">
        <p14:creationId xmlns:p14="http://schemas.microsoft.com/office/powerpoint/2010/main" val="411487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3D99B9-E9A8-4245-9056-47FF43F3F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Jahrgangsstufe 10   MPS Hartenrod</a:t>
            </a: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EFA27BD3-0222-43AC-BA86-B5D2ACEFADD0}"/>
              </a:ext>
            </a:extLst>
          </p:cNvPr>
          <p:cNvCxnSpPr/>
          <p:nvPr/>
        </p:nvCxnSpPr>
        <p:spPr>
          <a:xfrm>
            <a:off x="623997" y="2392958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A2DDB5C7-8C5D-45AA-A681-4E0E34DEBA40}"/>
              </a:ext>
            </a:extLst>
          </p:cNvPr>
          <p:cNvCxnSpPr/>
          <p:nvPr/>
        </p:nvCxnSpPr>
        <p:spPr>
          <a:xfrm>
            <a:off x="1663398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F653F033-6D0D-404C-9E8C-19CDF46EEBB6}"/>
              </a:ext>
            </a:extLst>
          </p:cNvPr>
          <p:cNvCxnSpPr/>
          <p:nvPr/>
        </p:nvCxnSpPr>
        <p:spPr>
          <a:xfrm>
            <a:off x="2560535" y="2392958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49855060-C5A1-4507-BA37-631A366B5D01}"/>
              </a:ext>
            </a:extLst>
          </p:cNvPr>
          <p:cNvCxnSpPr/>
          <p:nvPr/>
        </p:nvCxnSpPr>
        <p:spPr>
          <a:xfrm>
            <a:off x="10654437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A5C3541-E6AA-4131-AD6D-F43A7C103B1D}"/>
              </a:ext>
            </a:extLst>
          </p:cNvPr>
          <p:cNvCxnSpPr/>
          <p:nvPr/>
        </p:nvCxnSpPr>
        <p:spPr>
          <a:xfrm>
            <a:off x="3460535" y="2392958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7DDBA13-FC59-479A-8296-03B210A0755C}"/>
              </a:ext>
            </a:extLst>
          </p:cNvPr>
          <p:cNvCxnSpPr/>
          <p:nvPr/>
        </p:nvCxnSpPr>
        <p:spPr>
          <a:xfrm>
            <a:off x="4359935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D6C39F9D-4064-400C-9F43-9E13BE3FC202}"/>
              </a:ext>
            </a:extLst>
          </p:cNvPr>
          <p:cNvCxnSpPr/>
          <p:nvPr/>
        </p:nvCxnSpPr>
        <p:spPr>
          <a:xfrm>
            <a:off x="5254313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62124447-BF3B-4021-B050-EFD1750C2D49}"/>
              </a:ext>
            </a:extLst>
          </p:cNvPr>
          <p:cNvCxnSpPr/>
          <p:nvPr/>
        </p:nvCxnSpPr>
        <p:spPr>
          <a:xfrm>
            <a:off x="6153241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D28B6DFC-7D7C-4F0D-AB44-FEF5BFBA3B97}"/>
              </a:ext>
            </a:extLst>
          </p:cNvPr>
          <p:cNvCxnSpPr/>
          <p:nvPr/>
        </p:nvCxnSpPr>
        <p:spPr>
          <a:xfrm>
            <a:off x="7063398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8C8D0C31-A689-4FBF-B310-D7CC556D26C5}"/>
              </a:ext>
            </a:extLst>
          </p:cNvPr>
          <p:cNvCxnSpPr/>
          <p:nvPr/>
        </p:nvCxnSpPr>
        <p:spPr>
          <a:xfrm>
            <a:off x="7961971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BFCB1A61-0822-42EF-AE23-5286FE889C98}"/>
              </a:ext>
            </a:extLst>
          </p:cNvPr>
          <p:cNvCxnSpPr/>
          <p:nvPr/>
        </p:nvCxnSpPr>
        <p:spPr>
          <a:xfrm>
            <a:off x="8861971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4AC83AD6-5D6C-4F73-A9CB-7E4E652EA463}"/>
              </a:ext>
            </a:extLst>
          </p:cNvPr>
          <p:cNvCxnSpPr/>
          <p:nvPr/>
        </p:nvCxnSpPr>
        <p:spPr>
          <a:xfrm>
            <a:off x="9761971" y="2407639"/>
            <a:ext cx="0" cy="2801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6AC401C3-C856-4251-BC36-7B9D5B6E966D}"/>
              </a:ext>
            </a:extLst>
          </p:cNvPr>
          <p:cNvSpPr txBox="1"/>
          <p:nvPr/>
        </p:nvSpPr>
        <p:spPr>
          <a:xfrm>
            <a:off x="623997" y="1935574"/>
            <a:ext cx="11058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August              September      Oktober           November       Dezember        Januar             Februar             März                April                  Mai                   Juni                   Juli  </a:t>
            </a:r>
            <a:r>
              <a:rPr lang="de-DE" sz="1000" dirty="0"/>
              <a:t>    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7A28F71C-4F01-4B05-9AB3-65253EA2DC14}"/>
              </a:ext>
            </a:extLst>
          </p:cNvPr>
          <p:cNvSpPr txBox="1"/>
          <p:nvPr/>
        </p:nvSpPr>
        <p:spPr>
          <a:xfrm>
            <a:off x="531845" y="5346441"/>
            <a:ext cx="50758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de-DE" sz="1000" dirty="0"/>
              <a:t>Klassenlehrer		(6) Schulsozialarbeit</a:t>
            </a:r>
          </a:p>
          <a:p>
            <a:pPr marL="228600" indent="-228600">
              <a:buAutoNum type="arabicParenBoth"/>
            </a:pPr>
            <a:r>
              <a:rPr lang="de-DE" sz="1000" dirty="0"/>
              <a:t>AL-Lehrer			(7) außerschulische Kooperationspartner</a:t>
            </a:r>
          </a:p>
          <a:p>
            <a:pPr marL="228600" indent="-228600">
              <a:buAutoNum type="arabicParenBoth"/>
            </a:pPr>
            <a:r>
              <a:rPr lang="de-DE" sz="1000" dirty="0"/>
              <a:t>Schulleitung			(8) Koordinator Girls/Boys Day</a:t>
            </a:r>
          </a:p>
          <a:p>
            <a:pPr marL="228600" indent="-228600">
              <a:buAutoNum type="arabicParenBoth"/>
            </a:pPr>
            <a:r>
              <a:rPr lang="de-DE" sz="1000" dirty="0"/>
              <a:t>Schulkoordinatoren		(9) Fachlehrer</a:t>
            </a:r>
          </a:p>
          <a:p>
            <a:pPr marL="228600" indent="-228600">
              <a:buAutoNum type="arabicParenBoth"/>
            </a:pPr>
            <a:r>
              <a:rPr lang="de-DE" sz="1000" dirty="0"/>
              <a:t>Bundesagentur für Arbeit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F813FAA-0688-412F-AC2C-78036A594E49}"/>
              </a:ext>
            </a:extLst>
          </p:cNvPr>
          <p:cNvSpPr txBox="1"/>
          <p:nvPr/>
        </p:nvSpPr>
        <p:spPr>
          <a:xfrm>
            <a:off x="6372808" y="5467739"/>
            <a:ext cx="4281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Realschule</a:t>
            </a:r>
          </a:p>
          <a:p>
            <a:r>
              <a:rPr lang="de-DE" dirty="0">
                <a:solidFill>
                  <a:schemeClr val="accent6"/>
                </a:solidFill>
              </a:rPr>
              <a:t>Hauptschule</a:t>
            </a:r>
          </a:p>
          <a:p>
            <a:r>
              <a:rPr lang="de-DE" dirty="0">
                <a:solidFill>
                  <a:srgbClr val="FF0000"/>
                </a:solidFill>
              </a:rPr>
              <a:t>Haupt- und Realschule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7B5921D-914D-4414-94E0-CE66C4F6AD68}"/>
              </a:ext>
            </a:extLst>
          </p:cNvPr>
          <p:cNvSpPr txBox="1"/>
          <p:nvPr/>
        </p:nvSpPr>
        <p:spPr>
          <a:xfrm>
            <a:off x="763398" y="2793534"/>
            <a:ext cx="910157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Elternabend mit weiter-</a:t>
            </a:r>
          </a:p>
          <a:p>
            <a:r>
              <a:rPr lang="de-DE" sz="1000" dirty="0">
                <a:solidFill>
                  <a:schemeClr val="bg1"/>
                </a:solidFill>
              </a:rPr>
              <a:t>führenden Schulen (1,3)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89A8607-6F4F-4870-A061-60E7849B2761}"/>
              </a:ext>
            </a:extLst>
          </p:cNvPr>
          <p:cNvSpPr txBox="1"/>
          <p:nvPr/>
        </p:nvSpPr>
        <p:spPr>
          <a:xfrm>
            <a:off x="763398" y="4824556"/>
            <a:ext cx="10066789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                                     Berufsberatung durch die BfA nach Terminabsprache im Berufsorientierungsraum (1,5) /Arbeit mit dem BWP (1,9)</a:t>
            </a:r>
          </a:p>
          <a:p>
            <a:r>
              <a:rPr lang="de-DE" sz="1000" dirty="0">
                <a:solidFill>
                  <a:schemeClr val="bg1"/>
                </a:solidFill>
              </a:rPr>
              <a:t>                                                                                             Übergangsgespräche – Übergangsplanung (1)</a:t>
            </a:r>
          </a:p>
        </p:txBody>
      </p:sp>
    </p:spTree>
    <p:extLst>
      <p:ext uri="{BB962C8B-B14F-4D97-AF65-F5344CB8AC3E}">
        <p14:creationId xmlns:p14="http://schemas.microsoft.com/office/powerpoint/2010/main" val="4181675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595</Words>
  <Application>Microsoft Office PowerPoint</Application>
  <PresentationFormat>Breitbild</PresentationFormat>
  <Paragraphs>110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Bausteine BO </vt:lpstr>
      <vt:lpstr>Jahrgangsstufe 7   MPS Hartenrod</vt:lpstr>
      <vt:lpstr>Jahrgangsstufe 8   MPS Hartenrod</vt:lpstr>
      <vt:lpstr>Jahrgangsstufe 9  MPS Hartenrod</vt:lpstr>
      <vt:lpstr>Jahrgangsstufe 10   MPS Hartenrod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Klaus Stoll</dc:creator>
  <cp:lastModifiedBy>Klaus Stoll</cp:lastModifiedBy>
  <cp:revision>36</cp:revision>
  <dcterms:created xsi:type="dcterms:W3CDTF">2021-10-14T17:00:47Z</dcterms:created>
  <dcterms:modified xsi:type="dcterms:W3CDTF">2021-12-15T18:46:19Z</dcterms:modified>
</cp:coreProperties>
</file>